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3" r:id="rId18"/>
    <p:sldId id="274" r:id="rId19"/>
    <p:sldId id="272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F6FB7-9EDE-4D5C-AD26-83BB098A147E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8AC3FE-C9F0-4AFB-9288-E1D8BFCAA6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303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AC3FE-C9F0-4AFB-9288-E1D8BFCAA62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38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5263E-E2AB-471C-8C62-C879A9A25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4D6081-0E2A-44D2-8D49-914989659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688F92-95EA-491F-A567-31FEEE422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BA27A6-C209-435D-922C-22FAA2E2D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2D9671-B41B-4243-95C4-6B60B303C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48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EF459F-0F67-49D0-9C15-52886A999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C37C65-9508-46EB-BEAA-76BB929B3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4F80DA-7AE8-4015-9304-D9573D0A2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1DE349-35B3-4686-B12F-8D4E296E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EF2BA9-85F0-4AEE-A128-719F962E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976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34A3392-6B0B-4710-9B13-D16C74362C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16C780-D496-4F1E-BDCF-BC8EE7DE93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7187D7-A218-4D14-9784-1DFDC987A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AE2C9C-0852-45BC-92C0-398F4C7F9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ACEDDA-DF5E-4AB8-A076-45B4FA9E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81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9ACEF9-E790-4662-A044-DDA8F33C4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EB8DEB-9420-42DA-9EEC-E1503BFCA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C7B482-FD19-41EF-9FAD-F1D215D9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5FE184-8E7E-4278-9679-D57B477DB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44D64D-93AB-4CBB-BFCA-D3DFB18AF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015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58D914-A8BA-4772-AF4A-E9254E861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584A70-1D51-4FAF-84EB-5EA326E1E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036F1A-FCD2-4651-8EE9-4564C748E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9E36F0-060B-49B0-B7DC-7CD72649B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C56F73-D5A8-40A7-9E86-0931B525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83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FA11D4-6006-4A95-BD43-CE6D102F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DD0F40-6127-41B7-8E86-DC23149E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0DC0F5-4E93-4C77-9DD3-3DBFFE377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F25A01-32E2-4C72-972B-6E0A1A4E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55084F-08AD-490D-9DE6-85268904E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EB5CDA-ECE3-4F80-92B0-8F37E549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209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CC333C-96CC-43F4-B793-17D25E8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C20D7B-5B1F-4416-A27B-919F581A7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D4799D-2858-4D67-833B-D55B516D60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FB893D-0D57-4082-8539-25F77415EB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40A5E8-39A5-43D7-9A15-16B8EC209C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5AAB7BC-3C09-4436-B85E-47CC81853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F7A92D-66C8-4066-B88B-CF9B6A6F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7C0F03F-30C4-453D-8659-E7ABF1911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234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6539F2-6897-4C8F-B8AC-F62D5E80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B6CEB4D-EE27-436E-9511-DEE2D0C29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7A6185-5C10-45C2-B831-BBCE970A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5C7B4B-2DDE-4369-83EE-F2F877128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88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D5E9EE0-3C35-40FF-9761-2548D36D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8C6231-654F-47BF-B448-89F63D4CC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89FA83-1C77-4274-B186-235FA3736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90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9DC004-CEDC-4E0D-9B59-3C553A24D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2412B7-17F3-4120-8FFD-A538C9F7D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6A62A6-D676-428E-A07C-84663423D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F2B1BF-BFEF-44E8-8AC7-204A48155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CC5543-70AC-4722-8566-909B8F817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D3ED09-6055-4761-9F2F-079C5F1D9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083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10EC7-4F1D-4E1B-9E09-CD4C9C055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C084980-F18C-4388-B970-5373B13048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E1D354-8F35-472B-8452-8B7A024AC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BD2D68-8DF5-4D3E-843F-9DC8B7388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8618EA-4282-4FC8-B095-EBC6A943B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658439-8E02-426E-B947-716D8E670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37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7BEE85-994C-4B98-AA56-2E7325962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C95AAB-2B88-4F02-83B2-B89019B2E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E403F9-BC4F-4CD4-ABD6-BCF5BB4AC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AEAE0-748E-46DB-85DA-7FCB986CA716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82D279-94EC-4E83-ABE5-76D8D719A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25E9AE-98EB-4A5D-A66B-21B2ED3A66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10C85-849C-463C-9469-6502262BEB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98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CAD6B-1826-4831-86CD-8D8B62AD4B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进展汇报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20D059-C346-4655-9798-0844D86491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黄道吉</a:t>
            </a:r>
          </a:p>
        </p:txBody>
      </p:sp>
    </p:spTree>
    <p:extLst>
      <p:ext uri="{BB962C8B-B14F-4D97-AF65-F5344CB8AC3E}">
        <p14:creationId xmlns:p14="http://schemas.microsoft.com/office/powerpoint/2010/main" val="104407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Blender</a:t>
            </a:r>
            <a:r>
              <a:rPr lang="zh-CN" altLang="en-US" dirty="0"/>
              <a:t>渲染</a:t>
            </a:r>
            <a:r>
              <a:rPr lang="en-US" altLang="zh-CN" dirty="0" err="1"/>
              <a:t>shapenet</a:t>
            </a:r>
            <a:r>
              <a:rPr lang="en-US" altLang="zh-CN" dirty="0"/>
              <a:t>-car</a:t>
            </a:r>
            <a:r>
              <a:rPr lang="zh-CN" altLang="en-US" dirty="0"/>
              <a:t>分支下的模型</a:t>
            </a:r>
            <a:endParaRPr lang="en-US" altLang="zh-CN" dirty="0"/>
          </a:p>
          <a:p>
            <a:pPr lvl="1"/>
            <a:r>
              <a:rPr lang="zh-CN" altLang="en-US" dirty="0"/>
              <a:t>训练</a:t>
            </a:r>
            <a:r>
              <a:rPr lang="en-US" altLang="zh-CN" dirty="0"/>
              <a:t>-</a:t>
            </a:r>
            <a:r>
              <a:rPr lang="zh-CN" altLang="en-US" dirty="0"/>
              <a:t>测试集随机划分</a:t>
            </a:r>
            <a:endParaRPr lang="en-US" altLang="zh-CN" dirty="0"/>
          </a:p>
          <a:p>
            <a:pPr lvl="2"/>
            <a:r>
              <a:rPr lang="en-US" altLang="zh-CN" dirty="0"/>
              <a:t>Train: 1667 model, &gt;</a:t>
            </a:r>
            <a:r>
              <a:rPr lang="en-US" altLang="zh-CN" dirty="0" err="1"/>
              <a:t>140k</a:t>
            </a:r>
            <a:r>
              <a:rPr lang="en-US" altLang="zh-CN" dirty="0"/>
              <a:t> images</a:t>
            </a:r>
          </a:p>
          <a:p>
            <a:pPr lvl="2"/>
            <a:r>
              <a:rPr lang="en-US" altLang="zh-CN" dirty="0"/>
              <a:t>Test: 152 </a:t>
            </a:r>
            <a:r>
              <a:rPr lang="en-US" altLang="zh-CN" dirty="0" err="1"/>
              <a:t>modle</a:t>
            </a:r>
            <a:r>
              <a:rPr lang="en-US" altLang="zh-CN" dirty="0"/>
              <a:t>, &gt; </a:t>
            </a:r>
            <a:r>
              <a:rPr lang="en-US" altLang="zh-CN" dirty="0" err="1"/>
              <a:t>10k</a:t>
            </a:r>
            <a:r>
              <a:rPr lang="en-US" altLang="zh-CN" dirty="0"/>
              <a:t> images</a:t>
            </a:r>
          </a:p>
          <a:p>
            <a:pPr lvl="1"/>
            <a:r>
              <a:rPr lang="zh-CN" altLang="en-US" dirty="0"/>
              <a:t>每一个模型渲染</a:t>
            </a:r>
            <a:r>
              <a:rPr lang="en-US" altLang="zh-CN" dirty="0"/>
              <a:t>12 </a:t>
            </a:r>
            <a:r>
              <a:rPr lang="zh-CN" altLang="en-US" dirty="0"/>
              <a:t>* </a:t>
            </a:r>
            <a:r>
              <a:rPr lang="en-US" altLang="zh-CN" dirty="0"/>
              <a:t>6</a:t>
            </a:r>
            <a:r>
              <a:rPr lang="zh-CN" altLang="en-US" dirty="0"/>
              <a:t>视角下的图片</a:t>
            </a:r>
            <a:endParaRPr lang="en-US" altLang="zh-CN" dirty="0"/>
          </a:p>
          <a:p>
            <a:pPr lvl="2"/>
            <a:r>
              <a:rPr lang="en-US" altLang="zh-CN" dirty="0" err="1"/>
              <a:t>az</a:t>
            </a:r>
            <a:r>
              <a:rPr lang="en-US" altLang="zh-CN" dirty="0"/>
              <a:t>: 0 -&gt; 330, el -30 -&gt; 45</a:t>
            </a:r>
          </a:p>
          <a:p>
            <a:pPr lvl="2"/>
            <a:r>
              <a:rPr lang="zh-CN" altLang="en-US" dirty="0"/>
              <a:t>用</a:t>
            </a:r>
            <a:r>
              <a:rPr lang="en-US" altLang="zh-CN" dirty="0"/>
              <a:t>depth map</a:t>
            </a:r>
            <a:r>
              <a:rPr lang="zh-CN" altLang="en-US" dirty="0"/>
              <a:t>和</a:t>
            </a:r>
            <a:r>
              <a:rPr lang="en-US" altLang="zh-CN" dirty="0"/>
              <a:t>albedo</a:t>
            </a:r>
            <a:r>
              <a:rPr lang="zh-CN" altLang="en-US" dirty="0"/>
              <a:t>训练</a:t>
            </a:r>
            <a:endParaRPr lang="en-US" altLang="zh-CN" dirty="0"/>
          </a:p>
          <a:p>
            <a:pPr lvl="3"/>
            <a:r>
              <a:rPr lang="en-US" altLang="zh-CN" dirty="0"/>
              <a:t>normal map</a:t>
            </a:r>
            <a:r>
              <a:rPr lang="zh-CN" altLang="en-US" dirty="0"/>
              <a:t>在</a:t>
            </a:r>
            <a:r>
              <a:rPr lang="en-US" altLang="zh-CN" dirty="0" err="1"/>
              <a:t>CycleGAN</a:t>
            </a:r>
            <a:r>
              <a:rPr lang="zh-CN" altLang="en-US" dirty="0"/>
              <a:t>上面没有性能提升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0668F6E-A377-4156-9A4F-44A6F7343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294" y="4478700"/>
            <a:ext cx="1833200" cy="18332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2AAC8B4-2F95-42AD-926B-74A67CB9E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94" y="4478700"/>
            <a:ext cx="1833200" cy="1833200"/>
          </a:xfrm>
          <a:prstGeom prst="rect">
            <a:avLst/>
          </a:prstGeom>
        </p:spPr>
      </p:pic>
      <p:pic>
        <p:nvPicPr>
          <p:cNvPr id="16" name="图片 15" descr="图片包含 盒子, 粉色, 游戏机&#10;&#10;描述已自动生成">
            <a:extLst>
              <a:ext uri="{FF2B5EF4-FFF2-40B4-BE49-F238E27FC236}">
                <a16:creationId xmlns:a16="http://schemas.microsoft.com/office/drawing/2014/main" id="{60330BF1-2A55-40AA-81D5-0DA120ABB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294" y="2645500"/>
            <a:ext cx="1833200" cy="1833200"/>
          </a:xfrm>
          <a:prstGeom prst="rect">
            <a:avLst/>
          </a:prstGeom>
        </p:spPr>
      </p:pic>
      <p:pic>
        <p:nvPicPr>
          <p:cNvPr id="17" name="图片 16" descr="黄色的赛车&#10;&#10;描述已自动生成">
            <a:extLst>
              <a:ext uri="{FF2B5EF4-FFF2-40B4-BE49-F238E27FC236}">
                <a16:creationId xmlns:a16="http://schemas.microsoft.com/office/drawing/2014/main" id="{0507298E-5E7E-4E42-A283-76A5E1847C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94" y="2646050"/>
            <a:ext cx="1833200" cy="18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82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重建任务</a:t>
            </a:r>
            <a:endParaRPr lang="en-US" altLang="zh-CN" sz="2400" dirty="0"/>
          </a:p>
          <a:p>
            <a:pPr lvl="1"/>
            <a:r>
              <a:rPr lang="zh-CN" altLang="en-US" sz="2000" dirty="0"/>
              <a:t>测试集上的结果</a:t>
            </a:r>
            <a:endParaRPr lang="en-US" altLang="zh-CN" sz="2000" dirty="0"/>
          </a:p>
          <a:p>
            <a:pPr lvl="2"/>
            <a:r>
              <a:rPr lang="en-US" altLang="zh-CN" sz="1600" dirty="0"/>
              <a:t>FID: 40.64</a:t>
            </a:r>
          </a:p>
          <a:p>
            <a:pPr lvl="1"/>
            <a:r>
              <a:rPr lang="en-US" altLang="zh-CN" sz="2000" dirty="0"/>
              <a:t>135</a:t>
            </a:r>
            <a:r>
              <a:rPr lang="zh-CN" altLang="en-US" sz="2000" dirty="0"/>
              <a:t>列为</a:t>
            </a:r>
            <a:r>
              <a:rPr lang="en-US" altLang="zh-CN" sz="2000" dirty="0"/>
              <a:t>GT</a:t>
            </a:r>
          </a:p>
          <a:p>
            <a:pPr lvl="1"/>
            <a:r>
              <a:rPr lang="zh-CN" altLang="en-US" sz="2000" dirty="0"/>
              <a:t>细粒度的部分还原有问题</a:t>
            </a:r>
            <a:endParaRPr lang="en-US" altLang="zh-CN" sz="2000" dirty="0"/>
          </a:p>
          <a:p>
            <a:pPr lvl="2"/>
            <a:r>
              <a:rPr lang="zh-CN" altLang="en-US" sz="1600" dirty="0"/>
              <a:t>车灯</a:t>
            </a:r>
            <a:r>
              <a:rPr lang="en-US" altLang="zh-CN" sz="1600" dirty="0"/>
              <a:t>/</a:t>
            </a:r>
            <a:r>
              <a:rPr lang="zh-CN" altLang="en-US" sz="1600" dirty="0"/>
              <a:t>车牌</a:t>
            </a:r>
            <a:r>
              <a:rPr lang="en-US" altLang="zh-CN" sz="1600" dirty="0"/>
              <a:t>/</a:t>
            </a:r>
            <a:r>
              <a:rPr lang="zh-CN" altLang="en-US" sz="1600" dirty="0"/>
              <a:t>窗框</a:t>
            </a:r>
            <a:endParaRPr lang="en-US" altLang="zh-CN" sz="1600" dirty="0"/>
          </a:p>
          <a:p>
            <a:pPr lvl="1"/>
            <a:endParaRPr lang="zh-CN" altLang="en-US" sz="2000" dirty="0"/>
          </a:p>
        </p:txBody>
      </p:sp>
      <p:pic>
        <p:nvPicPr>
          <p:cNvPr id="7" name="图片 6" descr="图片包含 游戏机, 键盘&#10;&#10;描述已自动生成">
            <a:extLst>
              <a:ext uri="{FF2B5EF4-FFF2-40B4-BE49-F238E27FC236}">
                <a16:creationId xmlns:a16="http://schemas.microsoft.com/office/drawing/2014/main" id="{D509F85B-3ED9-4553-830A-4D16C64310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1" t="9858" r="10595" b="8809"/>
          <a:stretch/>
        </p:blipFill>
        <p:spPr>
          <a:xfrm>
            <a:off x="4572001" y="1405305"/>
            <a:ext cx="7620000" cy="545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143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重建任务</a:t>
            </a:r>
            <a:endParaRPr lang="en-US" altLang="zh-CN" sz="2400" dirty="0"/>
          </a:p>
          <a:p>
            <a:pPr lvl="1"/>
            <a:r>
              <a:rPr lang="zh-CN" altLang="en-US" sz="2000" dirty="0"/>
              <a:t>误差最大的测试结果</a:t>
            </a:r>
            <a:endParaRPr lang="en-US" altLang="zh-CN" sz="2000" dirty="0"/>
          </a:p>
          <a:p>
            <a:pPr lvl="2"/>
            <a:r>
              <a:rPr lang="zh-CN" altLang="en-US" sz="1600" dirty="0"/>
              <a:t>上到下，左到右</a:t>
            </a:r>
            <a:endParaRPr lang="en-US" altLang="zh-CN" sz="1600" dirty="0"/>
          </a:p>
          <a:p>
            <a:pPr lvl="1"/>
            <a:r>
              <a:rPr lang="zh-CN" altLang="en-US" sz="2000" dirty="0"/>
              <a:t>细节纹理还原不好</a:t>
            </a:r>
            <a:endParaRPr lang="en-US" altLang="zh-CN" sz="2000" dirty="0"/>
          </a:p>
          <a:p>
            <a:pPr lvl="2"/>
            <a:r>
              <a:rPr lang="zh-CN" altLang="en-US" sz="1600" dirty="0"/>
              <a:t>车窗</a:t>
            </a:r>
          </a:p>
        </p:txBody>
      </p:sp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EF6C38E3-6777-4B65-A9F2-A12362DCDC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4" t="10505" r="11289" b="11836"/>
          <a:stretch/>
        </p:blipFill>
        <p:spPr>
          <a:xfrm>
            <a:off x="4908283" y="1825625"/>
            <a:ext cx="7283718" cy="501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38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Novel view synthesis</a:t>
            </a:r>
          </a:p>
          <a:p>
            <a:pPr lvl="1"/>
            <a:r>
              <a:rPr lang="zh-CN" altLang="en-US" sz="2000" dirty="0"/>
              <a:t>随机结果</a:t>
            </a:r>
            <a:endParaRPr lang="en-US" altLang="zh-CN" sz="2000" dirty="0"/>
          </a:p>
          <a:p>
            <a:pPr lvl="2"/>
            <a:r>
              <a:rPr lang="en-US" altLang="zh-CN" sz="1600" dirty="0"/>
              <a:t>Input | output | target</a:t>
            </a:r>
          </a:p>
          <a:p>
            <a:pPr lvl="2"/>
            <a:r>
              <a:rPr lang="en-US" altLang="zh-CN" sz="1600" dirty="0"/>
              <a:t>FID: 109.29</a:t>
            </a:r>
          </a:p>
          <a:p>
            <a:pPr lvl="1"/>
            <a:r>
              <a:rPr lang="en-US" altLang="zh-CN" sz="2000" dirty="0"/>
              <a:t>GT</a:t>
            </a:r>
            <a:r>
              <a:rPr lang="zh-CN" altLang="en-US" sz="2000" dirty="0"/>
              <a:t>颜色误差</a:t>
            </a:r>
            <a:endParaRPr lang="en-US" altLang="zh-CN" sz="2000" dirty="0"/>
          </a:p>
          <a:p>
            <a:pPr lvl="1"/>
            <a:r>
              <a:rPr lang="zh-CN" altLang="en-US" sz="2000" dirty="0"/>
              <a:t>加大下采样次数？</a:t>
            </a:r>
            <a:endParaRPr lang="en-US" altLang="zh-CN" sz="2000" dirty="0"/>
          </a:p>
          <a:p>
            <a:pPr lvl="2"/>
            <a:r>
              <a:rPr lang="zh-CN" altLang="en-US" sz="1600" dirty="0"/>
              <a:t>感受野</a:t>
            </a:r>
            <a:endParaRPr lang="en-US" altLang="zh-CN" sz="1600" dirty="0"/>
          </a:p>
          <a:p>
            <a:pPr lvl="2"/>
            <a:r>
              <a:rPr lang="zh-CN" altLang="en-US" sz="1600" dirty="0"/>
              <a:t>约束隐变量</a:t>
            </a:r>
          </a:p>
        </p:txBody>
      </p:sp>
      <p:pic>
        <p:nvPicPr>
          <p:cNvPr id="10" name="图片 9" descr="图片包含 游戏机&#10;&#10;描述已自动生成">
            <a:extLst>
              <a:ext uri="{FF2B5EF4-FFF2-40B4-BE49-F238E27FC236}">
                <a16:creationId xmlns:a16="http://schemas.microsoft.com/office/drawing/2014/main" id="{9887791D-DB55-481B-A8ED-DCB5D63838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8" t="10746" r="9649" b="9982"/>
          <a:stretch/>
        </p:blipFill>
        <p:spPr>
          <a:xfrm>
            <a:off x="4636168" y="1685131"/>
            <a:ext cx="7555832" cy="5172870"/>
          </a:xfrm>
          <a:prstGeom prst="rect">
            <a:avLst/>
          </a:prstGeom>
        </p:spPr>
      </p:pic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D446C6B0-07AE-4BD6-9E37-6FD8E487D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85" y="4271566"/>
            <a:ext cx="2813115" cy="274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08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Novel view synthesis</a:t>
            </a:r>
          </a:p>
          <a:p>
            <a:pPr lvl="1"/>
            <a:r>
              <a:rPr lang="zh-CN" altLang="en-US" sz="2000" dirty="0"/>
              <a:t>误差最大的结果</a:t>
            </a:r>
            <a:endParaRPr lang="en-US" altLang="zh-CN" sz="2000" dirty="0"/>
          </a:p>
          <a:p>
            <a:pPr lvl="2"/>
            <a:r>
              <a:rPr lang="zh-CN" altLang="en-US" sz="1600" dirty="0"/>
              <a:t>上到下，左到右</a:t>
            </a:r>
            <a:endParaRPr lang="en-US" altLang="zh-CN" sz="1600" dirty="0"/>
          </a:p>
          <a:p>
            <a:pPr lvl="1"/>
            <a:r>
              <a:rPr lang="zh-CN" altLang="en-US" sz="2000" dirty="0"/>
              <a:t>原视角遮盖住的细节</a:t>
            </a:r>
            <a:endParaRPr lang="en-US" altLang="zh-CN" sz="2000" dirty="0"/>
          </a:p>
          <a:p>
            <a:pPr lvl="1"/>
            <a:r>
              <a:rPr lang="zh-CN" altLang="en-US" sz="2000" dirty="0"/>
              <a:t>色差 </a:t>
            </a:r>
            <a:r>
              <a:rPr lang="en-US" altLang="zh-CN" sz="2000" dirty="0"/>
              <a:t>hue</a:t>
            </a:r>
            <a:endParaRPr lang="zh-CN" altLang="en-US" sz="2000" dirty="0"/>
          </a:p>
        </p:txBody>
      </p:sp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517171A5-B352-4A80-917D-5C9D3400A5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3" t="11404" r="11283" b="11791"/>
          <a:stretch/>
        </p:blipFill>
        <p:spPr>
          <a:xfrm>
            <a:off x="4982360" y="1825625"/>
            <a:ext cx="7209640" cy="498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8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Novel view synthesis</a:t>
            </a:r>
          </a:p>
          <a:p>
            <a:pPr lvl="1"/>
            <a:r>
              <a:rPr lang="en-US" altLang="zh-CN" sz="2000" dirty="0" err="1"/>
              <a:t>L1</a:t>
            </a:r>
            <a:r>
              <a:rPr lang="en-US" altLang="zh-CN" sz="2000" dirty="0"/>
              <a:t> loss</a:t>
            </a:r>
            <a:r>
              <a:rPr lang="zh-CN" altLang="en-US" sz="2000" dirty="0"/>
              <a:t>与视角间距的关系</a:t>
            </a:r>
            <a:endParaRPr lang="en-US" altLang="zh-CN" sz="2000" dirty="0"/>
          </a:p>
          <a:p>
            <a:pPr lvl="2"/>
            <a:r>
              <a:rPr lang="zh-CN" altLang="en-US" sz="1600" dirty="0"/>
              <a:t>中间高两边低 </a:t>
            </a:r>
            <a:r>
              <a:rPr lang="en-US" altLang="zh-CN" sz="1600" dirty="0"/>
              <a:t>-&gt; </a:t>
            </a:r>
            <a:r>
              <a:rPr lang="zh-CN" altLang="en-US" sz="1600" dirty="0"/>
              <a:t>对称</a:t>
            </a:r>
          </a:p>
        </p:txBody>
      </p:sp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20E06051-1C54-4289-B172-B05A63106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405" y="2111605"/>
            <a:ext cx="7119595" cy="4746396"/>
          </a:xfrm>
          <a:prstGeom prst="rect">
            <a:avLst/>
          </a:prstGeom>
        </p:spPr>
      </p:pic>
      <p:pic>
        <p:nvPicPr>
          <p:cNvPr id="8" name="图片 7" descr="地图的截图&#10;&#10;描述已自动生成">
            <a:extLst>
              <a:ext uri="{FF2B5EF4-FFF2-40B4-BE49-F238E27FC236}">
                <a16:creationId xmlns:a16="http://schemas.microsoft.com/office/drawing/2014/main" id="{3DBA83AD-C1EB-4361-98F0-36501386C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48" y="4347049"/>
            <a:ext cx="4688095" cy="225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62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Texture transfer</a:t>
            </a:r>
          </a:p>
          <a:p>
            <a:pPr lvl="1"/>
            <a:r>
              <a:rPr lang="zh-CN" altLang="en-US" sz="1800" dirty="0"/>
              <a:t>随机结果</a:t>
            </a:r>
            <a:endParaRPr lang="en-US" altLang="zh-CN" sz="1800" dirty="0"/>
          </a:p>
          <a:p>
            <a:pPr lvl="2"/>
            <a:r>
              <a:rPr lang="en-US" altLang="zh-CN" sz="1600" dirty="0"/>
              <a:t>FID: 59.28</a:t>
            </a:r>
          </a:p>
          <a:p>
            <a:pPr lvl="1"/>
            <a:r>
              <a:rPr lang="zh-CN" altLang="en-US" sz="1600" dirty="0"/>
              <a:t>只能大致将色调迁移过去</a:t>
            </a:r>
            <a:endParaRPr lang="en-US" altLang="zh-CN" sz="1600" dirty="0"/>
          </a:p>
          <a:p>
            <a:pPr lvl="1"/>
            <a:r>
              <a:rPr lang="zh-CN" altLang="en-US" sz="1600" dirty="0"/>
              <a:t>可能需要引入额外的判别器</a:t>
            </a:r>
            <a:endParaRPr lang="en-US" altLang="zh-CN" sz="1600" dirty="0"/>
          </a:p>
          <a:p>
            <a:pPr lvl="2"/>
            <a:r>
              <a:rPr lang="zh-CN" altLang="en-US" sz="1400" dirty="0"/>
              <a:t>需要获取</a:t>
            </a:r>
            <a:r>
              <a:rPr lang="en-US" altLang="zh-CN" sz="1400" dirty="0"/>
              <a:t>real</a:t>
            </a:r>
            <a:r>
              <a:rPr lang="zh-CN" altLang="en-US" sz="1400" dirty="0"/>
              <a:t>的材质信息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C1FDBA09-55B1-447C-9305-86C2B76EE0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9418" r="11112" b="10428"/>
          <a:stretch/>
        </p:blipFill>
        <p:spPr>
          <a:xfrm>
            <a:off x="5136965" y="1825625"/>
            <a:ext cx="7055035" cy="5032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D62D4A-9386-46FD-84A0-262D4B5F9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416" y="3610466"/>
            <a:ext cx="3356012" cy="324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26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视角无关性</a:t>
            </a:r>
            <a:endParaRPr lang="en-US" altLang="zh-CN" sz="2400" dirty="0"/>
          </a:p>
          <a:p>
            <a:pPr lvl="1"/>
            <a:r>
              <a:rPr lang="en-US" altLang="zh-CN" sz="1800" dirty="0"/>
              <a:t>Content encoder</a:t>
            </a:r>
          </a:p>
          <a:p>
            <a:pPr lvl="2"/>
            <a:r>
              <a:rPr lang="en-US" altLang="zh-CN" sz="1600" dirty="0"/>
              <a:t>Novel view synthesis</a:t>
            </a:r>
          </a:p>
          <a:p>
            <a:pPr lvl="1"/>
            <a:r>
              <a:rPr lang="en-US" altLang="zh-CN" sz="2000" dirty="0"/>
              <a:t>Style</a:t>
            </a:r>
            <a:r>
              <a:rPr lang="zh-CN" altLang="en-US" sz="2000" dirty="0"/>
              <a:t> </a:t>
            </a:r>
            <a:r>
              <a:rPr lang="en-US" altLang="zh-CN" sz="2000" dirty="0"/>
              <a:t>encoder</a:t>
            </a:r>
          </a:p>
          <a:p>
            <a:pPr lvl="2"/>
            <a:r>
              <a:rPr lang="en-US" altLang="zh-CN" sz="1600" dirty="0"/>
              <a:t>Real/</a:t>
            </a:r>
            <a:r>
              <a:rPr lang="en-US" altLang="zh-CN" sz="1600" dirty="0" err="1"/>
              <a:t>realref</a:t>
            </a:r>
            <a:r>
              <a:rPr lang="en-US" altLang="zh-CN" sz="1600" dirty="0"/>
              <a:t>/fake/</a:t>
            </a:r>
            <a:r>
              <a:rPr lang="en-US" altLang="zh-CN" sz="1600" dirty="0" err="1"/>
              <a:t>fakeref</a:t>
            </a:r>
            <a:endParaRPr lang="en-US" altLang="zh-CN" sz="1600" dirty="0"/>
          </a:p>
        </p:txBody>
      </p:sp>
      <p:pic>
        <p:nvPicPr>
          <p:cNvPr id="5" name="图片 4" descr="手机屏幕的截图&#10;&#10;描述已自动生成">
            <a:extLst>
              <a:ext uri="{FF2B5EF4-FFF2-40B4-BE49-F238E27FC236}">
                <a16:creationId xmlns:a16="http://schemas.microsoft.com/office/drawing/2014/main" id="{9E1F8161-FB32-45FC-9277-2C6D51F80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5" t="11303" r="9693" b="11303"/>
          <a:stretch/>
        </p:blipFill>
        <p:spPr>
          <a:xfrm>
            <a:off x="4572000" y="1829839"/>
            <a:ext cx="7620000" cy="502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44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视角无关性</a:t>
            </a:r>
            <a:endParaRPr lang="en-US" altLang="zh-CN" sz="2400" dirty="0"/>
          </a:p>
          <a:p>
            <a:pPr lvl="1"/>
            <a:r>
              <a:rPr lang="en-US" altLang="zh-CN" sz="1800" dirty="0"/>
              <a:t>Content encoder</a:t>
            </a:r>
          </a:p>
          <a:p>
            <a:pPr lvl="2"/>
            <a:r>
              <a:rPr lang="en-US" altLang="zh-CN" sz="1600" dirty="0"/>
              <a:t>Novel view synthesis</a:t>
            </a:r>
          </a:p>
          <a:p>
            <a:pPr lvl="1"/>
            <a:r>
              <a:rPr lang="en-US" altLang="zh-CN" sz="2000" dirty="0"/>
              <a:t>Style</a:t>
            </a:r>
            <a:r>
              <a:rPr lang="zh-CN" altLang="en-US" sz="2000" dirty="0"/>
              <a:t> </a:t>
            </a:r>
            <a:r>
              <a:rPr lang="en-US" altLang="zh-CN" sz="2000" dirty="0"/>
              <a:t>encoder</a:t>
            </a:r>
          </a:p>
          <a:p>
            <a:pPr lvl="2"/>
            <a:r>
              <a:rPr lang="en-US" altLang="zh-CN" sz="1600" dirty="0"/>
              <a:t>Real/</a:t>
            </a:r>
            <a:r>
              <a:rPr lang="en-US" altLang="zh-CN" sz="1600" dirty="0" err="1"/>
              <a:t>realref</a:t>
            </a:r>
            <a:r>
              <a:rPr lang="en-US" altLang="zh-CN" sz="1600" dirty="0"/>
              <a:t>/fake/</a:t>
            </a:r>
            <a:r>
              <a:rPr lang="en-US" altLang="zh-CN" sz="1600" dirty="0" err="1"/>
              <a:t>fakeref</a:t>
            </a:r>
            <a:endParaRPr lang="en-US" altLang="zh-CN" sz="1600" dirty="0"/>
          </a:p>
          <a:p>
            <a:pPr lvl="1"/>
            <a:r>
              <a:rPr lang="en-US" altLang="zh-CN" sz="2000" dirty="0"/>
              <a:t>Decoder</a:t>
            </a:r>
          </a:p>
          <a:p>
            <a:pPr lvl="2"/>
            <a:r>
              <a:rPr lang="en-US" altLang="zh-CN" sz="1600" dirty="0"/>
              <a:t>Real/fake/</a:t>
            </a:r>
            <a:r>
              <a:rPr lang="en-US" altLang="zh-CN" sz="1600" dirty="0" err="1"/>
              <a:t>fakeref</a:t>
            </a:r>
            <a:endParaRPr lang="en-US" altLang="zh-CN" sz="1600" dirty="0"/>
          </a:p>
        </p:txBody>
      </p:sp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2314ED27-F4DB-4352-A041-F61170CFC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9" t="11569" r="10933" b="11038"/>
          <a:stretch/>
        </p:blipFill>
        <p:spPr>
          <a:xfrm>
            <a:off x="5020140" y="1935805"/>
            <a:ext cx="7171860" cy="492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55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无条件生成</a:t>
            </a:r>
            <a:endParaRPr lang="en-US" altLang="zh-CN" sz="2400" dirty="0"/>
          </a:p>
          <a:p>
            <a:pPr lvl="1"/>
            <a:r>
              <a:rPr lang="en-US" altLang="zh-CN" sz="1600" dirty="0"/>
              <a:t>FID: 78.15</a:t>
            </a:r>
            <a:endParaRPr lang="zh-CN" altLang="en-US" sz="1600" dirty="0"/>
          </a:p>
        </p:txBody>
      </p:sp>
      <p:pic>
        <p:nvPicPr>
          <p:cNvPr id="6" name="图片 5" descr="手机屏幕截图&#10;&#10;描述已自动生成">
            <a:extLst>
              <a:ext uri="{FF2B5EF4-FFF2-40B4-BE49-F238E27FC236}">
                <a16:creationId xmlns:a16="http://schemas.microsoft.com/office/drawing/2014/main" id="{21DFEA0E-F69F-4A71-A88E-9210E31FE5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4" t="9858" r="10424" b="11018"/>
          <a:stretch/>
        </p:blipFill>
        <p:spPr>
          <a:xfrm>
            <a:off x="4883085" y="1826975"/>
            <a:ext cx="7308915" cy="503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50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56F63-AA20-49E1-81B6-1E23C988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问题描述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1F4E52-C901-43F6-8AC7-BF003ED63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任务：三维模型最优视图生成</a:t>
            </a:r>
            <a:endParaRPr lang="en-US" altLang="zh-CN" dirty="0"/>
          </a:p>
          <a:p>
            <a:pPr lvl="1"/>
            <a:r>
              <a:rPr lang="zh-CN" altLang="en-US" dirty="0"/>
              <a:t>输入：三维模型</a:t>
            </a:r>
            <a:r>
              <a:rPr lang="en-US" altLang="zh-CN" dirty="0"/>
              <a:t>(</a:t>
            </a:r>
            <a:r>
              <a:rPr lang="zh-CN" altLang="en-US" dirty="0"/>
              <a:t>的深度图</a:t>
            </a:r>
            <a:r>
              <a:rPr lang="en-US" altLang="zh-CN" dirty="0"/>
              <a:t>/</a:t>
            </a:r>
            <a:r>
              <a:rPr lang="zh-CN" altLang="en-US" dirty="0"/>
              <a:t>轮廓图</a:t>
            </a:r>
            <a:r>
              <a:rPr lang="en-US" altLang="zh-CN" dirty="0"/>
              <a:t>…)</a:t>
            </a:r>
          </a:p>
          <a:p>
            <a:pPr lvl="1"/>
            <a:r>
              <a:rPr lang="zh-CN" altLang="en-US" dirty="0"/>
              <a:t>输出：渲染好的视图</a:t>
            </a:r>
            <a:endParaRPr lang="en-US" altLang="zh-CN" dirty="0"/>
          </a:p>
          <a:p>
            <a:pPr lvl="2"/>
            <a:r>
              <a:rPr lang="zh-CN" altLang="en-US" sz="1800" dirty="0"/>
              <a:t>三维模型的材质</a:t>
            </a:r>
            <a:endParaRPr lang="en-US" altLang="zh-CN" sz="1800" dirty="0"/>
          </a:p>
          <a:p>
            <a:pPr lvl="1"/>
            <a:r>
              <a:rPr lang="zh-CN" altLang="en-US" dirty="0"/>
              <a:t>可以看作图片到图片转换的问题</a:t>
            </a:r>
            <a:endParaRPr lang="en-US" altLang="zh-CN" dirty="0"/>
          </a:p>
          <a:p>
            <a:pPr lvl="2"/>
            <a:r>
              <a:rPr lang="en-US" altLang="zh-CN" sz="1800" dirty="0"/>
              <a:t>VON</a:t>
            </a:r>
            <a:r>
              <a:rPr lang="zh-CN" altLang="en-US" sz="1800" dirty="0"/>
              <a:t>，</a:t>
            </a:r>
            <a:r>
              <a:rPr lang="en-US" altLang="zh-CN" sz="1800" dirty="0"/>
              <a:t>VIGAN…</a:t>
            </a:r>
          </a:p>
          <a:p>
            <a:pPr lvl="2"/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34092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3201CE-DBB8-4F44-9235-0D299792C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60876B-6EAB-4508-9B7D-AB4A7CDA0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对</a:t>
            </a:r>
            <a:r>
              <a:rPr lang="en-US" altLang="zh-CN" sz="2400" dirty="0"/>
              <a:t>content </a:t>
            </a:r>
            <a:r>
              <a:rPr lang="zh-CN" altLang="en-US" sz="2400" dirty="0"/>
              <a:t>隐变量加限制</a:t>
            </a:r>
            <a:endParaRPr lang="en-US" altLang="zh-CN" sz="2400" dirty="0"/>
          </a:p>
          <a:p>
            <a:pPr lvl="1"/>
            <a:r>
              <a:rPr lang="zh-CN" altLang="en-US" sz="2000" dirty="0"/>
              <a:t>视角无关性</a:t>
            </a:r>
            <a:endParaRPr lang="en-US" altLang="zh-CN" sz="2000" dirty="0"/>
          </a:p>
          <a:p>
            <a:pPr lvl="1"/>
            <a:r>
              <a:rPr lang="zh-CN" altLang="en-US" sz="2000" dirty="0"/>
              <a:t>加深下采样次数</a:t>
            </a:r>
            <a:r>
              <a:rPr lang="en-US" altLang="zh-CN" sz="2000" dirty="0"/>
              <a:t>-&gt; +fc?</a:t>
            </a:r>
          </a:p>
          <a:p>
            <a:r>
              <a:rPr lang="zh-CN" altLang="en-US" sz="2400" dirty="0"/>
              <a:t>改进判别器</a:t>
            </a:r>
            <a:endParaRPr lang="en-US" altLang="zh-CN" sz="2400" dirty="0"/>
          </a:p>
          <a:p>
            <a:pPr lvl="1"/>
            <a:r>
              <a:rPr lang="zh-CN" altLang="en-US" sz="2000" dirty="0"/>
              <a:t>成对的判别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400" dirty="0"/>
              <a:t>整合各个视角的信息</a:t>
            </a:r>
            <a:endParaRPr lang="en-US" altLang="zh-CN" sz="2400" dirty="0"/>
          </a:p>
          <a:p>
            <a:pPr lvl="1"/>
            <a:r>
              <a:rPr lang="zh-CN" altLang="en-US" sz="2000" dirty="0"/>
              <a:t>要先做好</a:t>
            </a:r>
            <a:r>
              <a:rPr lang="en-US" altLang="zh-CN" sz="2000" dirty="0"/>
              <a:t>novel view synthesis</a:t>
            </a:r>
          </a:p>
          <a:p>
            <a:pPr lvl="1"/>
            <a:r>
              <a:rPr lang="en-US" altLang="zh-CN" sz="2000" dirty="0"/>
              <a:t>confidence map?</a:t>
            </a:r>
          </a:p>
          <a:p>
            <a:r>
              <a:rPr lang="zh-CN" altLang="en-US" sz="2400" dirty="0"/>
              <a:t>高分辨率生成</a:t>
            </a:r>
            <a:endParaRPr lang="en-US" altLang="zh-CN" sz="2400" dirty="0"/>
          </a:p>
          <a:p>
            <a:pPr lvl="1"/>
            <a:r>
              <a:rPr lang="zh-CN" altLang="en-US" sz="2000" dirty="0"/>
              <a:t>真实图片</a:t>
            </a:r>
            <a:r>
              <a:rPr lang="en-US" altLang="zh-CN" sz="2000" dirty="0"/>
              <a:t>: </a:t>
            </a:r>
            <a:r>
              <a:rPr lang="zh-CN" altLang="en-US" sz="2000" dirty="0"/>
              <a:t>不成对 数据少</a:t>
            </a:r>
            <a:endParaRPr lang="en-US" altLang="zh-CN" sz="2000" dirty="0"/>
          </a:p>
          <a:p>
            <a:pPr lvl="1"/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09549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56F63-AA20-49E1-81B6-1E23C988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1F4E52-C901-43F6-8AC7-BF003ED63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VON</a:t>
            </a:r>
          </a:p>
          <a:p>
            <a:pPr lvl="1"/>
            <a:r>
              <a:rPr lang="en-US" altLang="zh-CN" sz="2000" dirty="0"/>
              <a:t>Texture network: conditional </a:t>
            </a:r>
            <a:r>
              <a:rPr lang="en-US" altLang="zh-CN" sz="2000" dirty="0" err="1"/>
              <a:t>CycleGAN</a:t>
            </a:r>
            <a:endParaRPr lang="en-US" altLang="zh-CN" sz="2000" dirty="0"/>
          </a:p>
          <a:p>
            <a:pPr lvl="1"/>
            <a:r>
              <a:rPr lang="zh-CN" altLang="en-US" sz="2000" dirty="0"/>
              <a:t>训练数据：合成的深度图和</a:t>
            </a:r>
            <a:r>
              <a:rPr lang="en-US" altLang="zh-CN" sz="2000" dirty="0" err="1"/>
              <a:t>2k</a:t>
            </a:r>
            <a:r>
              <a:rPr lang="zh-CN" altLang="en-US" sz="2000" dirty="0"/>
              <a:t>张真实图片</a:t>
            </a:r>
            <a:endParaRPr lang="en-US" altLang="zh-CN" sz="2000" dirty="0"/>
          </a:p>
          <a:p>
            <a:pPr lvl="1"/>
            <a:r>
              <a:rPr lang="en-US" altLang="zh-CN" sz="2000" dirty="0"/>
              <a:t>Texture code</a:t>
            </a:r>
            <a:r>
              <a:rPr lang="zh-CN" altLang="en-US" sz="2000" dirty="0"/>
              <a:t>随机生成，不支持条件生成</a:t>
            </a:r>
          </a:p>
        </p:txBody>
      </p:sp>
      <p:pic>
        <p:nvPicPr>
          <p:cNvPr id="5" name="图片 4" descr="图片包含 游戏机, 画, 钟表&#10;&#10;描述已自动生成">
            <a:extLst>
              <a:ext uri="{FF2B5EF4-FFF2-40B4-BE49-F238E27FC236}">
                <a16:creationId xmlns:a16="http://schemas.microsoft.com/office/drawing/2014/main" id="{D688E895-0928-4D6A-936F-67D3F637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10" y="4110087"/>
            <a:ext cx="10049990" cy="274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56F63-AA20-49E1-81B6-1E23C988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1F4E52-C901-43F6-8AC7-BF003ED63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VON</a:t>
            </a:r>
          </a:p>
          <a:p>
            <a:pPr lvl="1"/>
            <a:r>
              <a:rPr lang="en-US" altLang="zh-CN" sz="2000" dirty="0"/>
              <a:t>Texture network: conditional </a:t>
            </a:r>
            <a:r>
              <a:rPr lang="en-US" altLang="zh-CN" sz="2000" dirty="0" err="1"/>
              <a:t>CycleGAN</a:t>
            </a:r>
            <a:endParaRPr lang="en-US" altLang="zh-CN" sz="2000" dirty="0"/>
          </a:p>
          <a:p>
            <a:pPr lvl="1"/>
            <a:r>
              <a:rPr lang="zh-CN" altLang="en-US" sz="2000" dirty="0"/>
              <a:t>训练数据：合成的深度图和</a:t>
            </a:r>
            <a:r>
              <a:rPr lang="en-US" altLang="zh-CN" sz="2000" dirty="0" err="1"/>
              <a:t>2k</a:t>
            </a:r>
            <a:r>
              <a:rPr lang="zh-CN" altLang="en-US" sz="2000" dirty="0"/>
              <a:t>张真实图片</a:t>
            </a:r>
            <a:endParaRPr lang="en-US" altLang="zh-CN" sz="2000" dirty="0"/>
          </a:p>
          <a:p>
            <a:pPr lvl="1"/>
            <a:r>
              <a:rPr lang="en-US" altLang="zh-CN" sz="2000" dirty="0"/>
              <a:t>Texture code</a:t>
            </a:r>
            <a:r>
              <a:rPr lang="zh-CN" altLang="en-US" sz="2000" dirty="0"/>
              <a:t>随机生成，不支持条件生成</a:t>
            </a:r>
            <a:endParaRPr lang="en-US" altLang="zh-CN" sz="2000" dirty="0"/>
          </a:p>
          <a:p>
            <a:pPr lvl="1"/>
            <a:r>
              <a:rPr lang="zh-CN" altLang="en-US" sz="2000" dirty="0"/>
              <a:t>复现结果</a:t>
            </a:r>
            <a:endParaRPr lang="en-US" altLang="zh-CN" sz="2000" dirty="0"/>
          </a:p>
          <a:p>
            <a:pPr lvl="2"/>
            <a:r>
              <a:rPr lang="zh-CN" altLang="en-US" sz="1600" dirty="0"/>
              <a:t>训练过程不稳定</a:t>
            </a:r>
            <a:endParaRPr lang="en-US" altLang="zh-CN" sz="1600" dirty="0"/>
          </a:p>
          <a:p>
            <a:pPr lvl="2"/>
            <a:r>
              <a:rPr lang="zh-CN" altLang="en-US" sz="1600" dirty="0"/>
              <a:t>不同视角下生成图片材质差异大 </a:t>
            </a:r>
            <a:r>
              <a:rPr lang="en-US" altLang="zh-CN" sz="1600" dirty="0"/>
              <a:t>-&gt; </a:t>
            </a:r>
            <a:r>
              <a:rPr lang="zh-CN" altLang="en-US" sz="1600" dirty="0"/>
              <a:t>没有约束条件</a:t>
            </a:r>
          </a:p>
        </p:txBody>
      </p:sp>
      <p:pic>
        <p:nvPicPr>
          <p:cNvPr id="6" name="图片 5" descr="图片包含 游戏机, 画, 钟表&#10;&#10;描述已自动生成">
            <a:extLst>
              <a:ext uri="{FF2B5EF4-FFF2-40B4-BE49-F238E27FC236}">
                <a16:creationId xmlns:a16="http://schemas.microsoft.com/office/drawing/2014/main" id="{1BA87CA4-842A-4F1D-84A8-130DB8EAF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10" y="4110087"/>
            <a:ext cx="10049990" cy="274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00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56F63-AA20-49E1-81B6-1E23C988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1F4E52-C901-43F6-8AC7-BF003ED63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VIGAN</a:t>
            </a:r>
          </a:p>
          <a:p>
            <a:pPr lvl="1"/>
            <a:r>
              <a:rPr lang="zh-CN" altLang="en-US" sz="2000" dirty="0"/>
              <a:t>将视角和视角无关的信息分离</a:t>
            </a:r>
            <a:endParaRPr lang="en-US" altLang="zh-CN" sz="2000" dirty="0"/>
          </a:p>
          <a:p>
            <a:pPr lvl="1"/>
            <a:r>
              <a:rPr lang="zh-CN" altLang="en-US" sz="2000" dirty="0"/>
              <a:t>视角变换只考虑</a:t>
            </a:r>
            <a:r>
              <a:rPr lang="en-US" altLang="zh-CN" sz="2000" dirty="0"/>
              <a:t>azimuth</a:t>
            </a:r>
            <a:r>
              <a:rPr lang="zh-CN" altLang="en-US" sz="2000" dirty="0"/>
              <a:t>的变化</a:t>
            </a:r>
            <a:endParaRPr lang="en-US" altLang="zh-CN" sz="2000" dirty="0"/>
          </a:p>
          <a:p>
            <a:pPr lvl="1"/>
            <a:r>
              <a:rPr lang="zh-CN" altLang="en-US" sz="2000" dirty="0"/>
              <a:t>参考了训练方式</a:t>
            </a:r>
            <a:endParaRPr lang="en-US" altLang="zh-CN" sz="2000" dirty="0"/>
          </a:p>
        </p:txBody>
      </p:sp>
      <p:pic>
        <p:nvPicPr>
          <p:cNvPr id="5" name="图片 4" descr="图片包含 游戏机, 不同&#10;&#10;描述已自动生成">
            <a:extLst>
              <a:ext uri="{FF2B5EF4-FFF2-40B4-BE49-F238E27FC236}">
                <a16:creationId xmlns:a16="http://schemas.microsoft.com/office/drawing/2014/main" id="{CE11EC8A-68A9-4AF4-BAAE-AC5C26B86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303" y="3101991"/>
            <a:ext cx="7805697" cy="375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73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56F63-AA20-49E1-81B6-1E23C988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1F4E52-C901-43F6-8AC7-BF003ED63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VIGAN</a:t>
            </a:r>
          </a:p>
          <a:p>
            <a:pPr lvl="1"/>
            <a:r>
              <a:rPr lang="zh-CN" altLang="en-US" sz="2000" dirty="0"/>
              <a:t>将视角和视角无关的信息分离</a:t>
            </a:r>
            <a:endParaRPr lang="en-US" altLang="zh-CN" sz="2000" dirty="0"/>
          </a:p>
          <a:p>
            <a:pPr lvl="1"/>
            <a:r>
              <a:rPr lang="zh-CN" altLang="en-US" sz="2000" dirty="0"/>
              <a:t>视角变换只考虑</a:t>
            </a:r>
            <a:r>
              <a:rPr lang="en-US" altLang="zh-CN" sz="2000" dirty="0"/>
              <a:t>azimuth</a:t>
            </a:r>
            <a:r>
              <a:rPr lang="zh-CN" altLang="en-US" sz="2000" dirty="0"/>
              <a:t>的变化</a:t>
            </a:r>
            <a:endParaRPr lang="en-US" altLang="zh-CN" sz="2000" dirty="0"/>
          </a:p>
          <a:p>
            <a:pPr lvl="1"/>
            <a:r>
              <a:rPr lang="zh-CN" altLang="en-US" sz="2000" dirty="0"/>
              <a:t>参考了训练方式</a:t>
            </a:r>
            <a:endParaRPr lang="en-US" altLang="zh-CN" sz="2000" dirty="0"/>
          </a:p>
          <a:p>
            <a:pPr lvl="1"/>
            <a:r>
              <a:rPr lang="en-US" altLang="zh-CN" sz="2000" dirty="0" err="1"/>
              <a:t>Shapenet</a:t>
            </a:r>
            <a:r>
              <a:rPr lang="zh-CN" altLang="en-US" sz="2000" dirty="0"/>
              <a:t>上的实验结果</a:t>
            </a:r>
            <a:endParaRPr lang="en-US" altLang="zh-CN" sz="2000" dirty="0"/>
          </a:p>
          <a:p>
            <a:pPr lvl="2"/>
            <a:r>
              <a:rPr lang="zh-CN" altLang="en-US" sz="1600" dirty="0"/>
              <a:t>材质相比</a:t>
            </a:r>
            <a:r>
              <a:rPr lang="en-US" altLang="zh-CN" sz="1600" dirty="0"/>
              <a:t>car</a:t>
            </a:r>
            <a:r>
              <a:rPr lang="zh-CN" altLang="en-US" sz="1600" dirty="0"/>
              <a:t>并不复杂</a:t>
            </a:r>
            <a:endParaRPr lang="en-US" altLang="zh-CN" sz="1600" dirty="0"/>
          </a:p>
          <a:p>
            <a:pPr lvl="2"/>
            <a:r>
              <a:rPr lang="zh-CN" altLang="en-US" sz="1600" dirty="0"/>
              <a:t>光影</a:t>
            </a:r>
            <a:endParaRPr lang="en-US" altLang="zh-CN" sz="1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C5D4D74-EDED-4E5B-94B9-E65951FB2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819" y="1729296"/>
            <a:ext cx="6706181" cy="512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5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以</a:t>
            </a:r>
            <a:r>
              <a:rPr lang="en-US" altLang="zh-CN" dirty="0"/>
              <a:t>VON</a:t>
            </a:r>
            <a:r>
              <a:rPr lang="zh-CN" altLang="en-US" dirty="0"/>
              <a:t>代码为基础修改模型</a:t>
            </a:r>
            <a:endParaRPr lang="en-US" altLang="zh-CN" dirty="0"/>
          </a:p>
          <a:p>
            <a:pPr lvl="1"/>
            <a:r>
              <a:rPr lang="zh-CN" altLang="en-US" dirty="0"/>
              <a:t>用深度图表征内容信息</a:t>
            </a:r>
            <a:endParaRPr lang="en-US" altLang="zh-CN" dirty="0"/>
          </a:p>
          <a:p>
            <a:pPr lvl="1"/>
            <a:r>
              <a:rPr lang="zh-CN" altLang="en-US" dirty="0"/>
              <a:t>隐变量表征材质信息</a:t>
            </a:r>
            <a:endParaRPr lang="en-US" altLang="zh-CN" dirty="0"/>
          </a:p>
          <a:p>
            <a:pPr lvl="2"/>
            <a:r>
              <a:rPr lang="en-US" altLang="zh-CN" dirty="0" err="1"/>
              <a:t>Rgb</a:t>
            </a:r>
            <a:r>
              <a:rPr lang="zh-CN" altLang="en-US" dirty="0"/>
              <a:t>图片是上述两种信息的混合</a:t>
            </a:r>
            <a:endParaRPr lang="en-US" altLang="zh-CN" dirty="0"/>
          </a:p>
          <a:p>
            <a:pPr lvl="1"/>
            <a:r>
              <a:rPr lang="en-US" altLang="zh-CN" dirty="0"/>
              <a:t>Generator</a:t>
            </a:r>
          </a:p>
          <a:p>
            <a:pPr lvl="2"/>
            <a:r>
              <a:rPr lang="zh-CN" altLang="en-US" dirty="0"/>
              <a:t>编码时每层</a:t>
            </a:r>
            <a:r>
              <a:rPr lang="en-US" altLang="zh-CN" dirty="0" err="1"/>
              <a:t>concat</a:t>
            </a:r>
            <a:r>
              <a:rPr lang="zh-CN" altLang="en-US" dirty="0"/>
              <a:t>视角</a:t>
            </a:r>
            <a:endParaRPr lang="en-US" altLang="zh-CN" dirty="0"/>
          </a:p>
          <a:p>
            <a:pPr lvl="2"/>
            <a:r>
              <a:rPr lang="zh-CN" altLang="en-US" dirty="0"/>
              <a:t>解码时每层</a:t>
            </a:r>
            <a:r>
              <a:rPr lang="en-US" altLang="zh-CN" dirty="0" err="1"/>
              <a:t>concat</a:t>
            </a:r>
            <a:r>
              <a:rPr lang="zh-CN" altLang="en-US" dirty="0"/>
              <a:t>材质</a:t>
            </a:r>
            <a:endParaRPr lang="en-US" altLang="zh-CN" dirty="0"/>
          </a:p>
          <a:p>
            <a:pPr lvl="2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92DC95-106D-4BBA-A781-B05282B36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190" y="2175608"/>
            <a:ext cx="6032610" cy="431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13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以</a:t>
            </a:r>
            <a:r>
              <a:rPr lang="en-US" altLang="zh-CN" dirty="0"/>
              <a:t>VON</a:t>
            </a:r>
            <a:r>
              <a:rPr lang="zh-CN" altLang="en-US" dirty="0"/>
              <a:t>代码为基础修改模型</a:t>
            </a:r>
            <a:endParaRPr lang="en-US" altLang="zh-CN" dirty="0"/>
          </a:p>
          <a:p>
            <a:pPr lvl="1"/>
            <a:r>
              <a:rPr lang="zh-CN" altLang="en-US" dirty="0"/>
              <a:t>用深度图表征内容信息</a:t>
            </a:r>
            <a:endParaRPr lang="en-US" altLang="zh-CN" dirty="0"/>
          </a:p>
          <a:p>
            <a:pPr lvl="1"/>
            <a:r>
              <a:rPr lang="zh-CN" altLang="en-US" dirty="0"/>
              <a:t>隐变量表征材质信息</a:t>
            </a:r>
            <a:endParaRPr lang="en-US" altLang="zh-CN" dirty="0"/>
          </a:p>
          <a:p>
            <a:pPr lvl="2"/>
            <a:r>
              <a:rPr lang="en-US" altLang="zh-CN" dirty="0" err="1"/>
              <a:t>Rgb</a:t>
            </a:r>
            <a:r>
              <a:rPr lang="zh-CN" altLang="en-US" dirty="0"/>
              <a:t>图片是上述两种信息的混合</a:t>
            </a:r>
            <a:endParaRPr lang="en-US" altLang="zh-CN" dirty="0"/>
          </a:p>
          <a:p>
            <a:pPr lvl="1"/>
            <a:r>
              <a:rPr lang="en-US" altLang="zh-CN" dirty="0"/>
              <a:t>Generator</a:t>
            </a:r>
          </a:p>
          <a:p>
            <a:pPr lvl="2"/>
            <a:r>
              <a:rPr lang="zh-CN" altLang="en-US" dirty="0"/>
              <a:t>编码时每层</a:t>
            </a:r>
            <a:r>
              <a:rPr lang="en-US" altLang="zh-CN" dirty="0" err="1"/>
              <a:t>concat</a:t>
            </a:r>
            <a:r>
              <a:rPr lang="zh-CN" altLang="en-US" dirty="0"/>
              <a:t>视角</a:t>
            </a:r>
            <a:endParaRPr lang="en-US" altLang="zh-CN" dirty="0"/>
          </a:p>
          <a:p>
            <a:pPr lvl="2"/>
            <a:r>
              <a:rPr lang="zh-CN" altLang="en-US" dirty="0"/>
              <a:t>解码时每层</a:t>
            </a:r>
            <a:r>
              <a:rPr lang="en-US" altLang="zh-CN" dirty="0" err="1"/>
              <a:t>concat</a:t>
            </a:r>
            <a:r>
              <a:rPr lang="zh-CN" altLang="en-US" dirty="0"/>
              <a:t>材质</a:t>
            </a:r>
            <a:endParaRPr lang="en-US" altLang="zh-CN" dirty="0"/>
          </a:p>
          <a:p>
            <a:pPr lvl="1"/>
            <a:r>
              <a:rPr lang="en-US" altLang="zh-CN" dirty="0"/>
              <a:t>Loss</a:t>
            </a:r>
          </a:p>
          <a:p>
            <a:pPr lvl="2"/>
            <a:r>
              <a:rPr lang="zh-CN" altLang="en-US" dirty="0"/>
              <a:t>重建</a:t>
            </a:r>
            <a:r>
              <a:rPr lang="en-US" altLang="zh-CN" dirty="0"/>
              <a:t>loss: </a:t>
            </a:r>
            <a:r>
              <a:rPr lang="en-US" altLang="zh-CN" dirty="0" err="1"/>
              <a:t>L1</a:t>
            </a:r>
            <a:endParaRPr lang="en-US" altLang="zh-CN" dirty="0"/>
          </a:p>
          <a:p>
            <a:pPr lvl="2"/>
            <a:r>
              <a:rPr lang="en-US" altLang="zh-CN" dirty="0"/>
              <a:t>GAN loss:</a:t>
            </a:r>
            <a:r>
              <a:rPr lang="zh-CN" altLang="en-US" dirty="0"/>
              <a:t> 多分辨率的判别器</a:t>
            </a:r>
            <a:endParaRPr lang="en-US" altLang="zh-CN" dirty="0"/>
          </a:p>
          <a:p>
            <a:pPr lvl="2"/>
            <a:r>
              <a:rPr lang="en-US" altLang="zh-CN" dirty="0" err="1"/>
              <a:t>VAE</a:t>
            </a:r>
            <a:r>
              <a:rPr lang="en-US" altLang="zh-CN" dirty="0"/>
              <a:t> loss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92DC95-106D-4BBA-A781-B05282B36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190" y="2175608"/>
            <a:ext cx="6032610" cy="431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91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8904E-17E6-4E0F-A917-F5EB110F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F9286-221F-4E9D-B206-409FDA4A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以</a:t>
            </a:r>
            <a:r>
              <a:rPr lang="en-US" altLang="zh-CN" dirty="0"/>
              <a:t>VON</a:t>
            </a:r>
            <a:r>
              <a:rPr lang="zh-CN" altLang="en-US" dirty="0"/>
              <a:t>代码为基础修改模型</a:t>
            </a:r>
            <a:endParaRPr lang="en-US" altLang="zh-CN" dirty="0"/>
          </a:p>
          <a:p>
            <a:pPr lvl="1"/>
            <a:r>
              <a:rPr lang="zh-CN" altLang="en-US" dirty="0"/>
              <a:t>用深度图表征内容信息</a:t>
            </a:r>
            <a:endParaRPr lang="en-US" altLang="zh-CN" dirty="0"/>
          </a:p>
          <a:p>
            <a:pPr lvl="1"/>
            <a:r>
              <a:rPr lang="zh-CN" altLang="en-US" dirty="0"/>
              <a:t>隐变量表征材质信息</a:t>
            </a:r>
            <a:endParaRPr lang="en-US" altLang="zh-CN" dirty="0"/>
          </a:p>
          <a:p>
            <a:pPr lvl="2"/>
            <a:r>
              <a:rPr lang="en-US" altLang="zh-CN" dirty="0" err="1"/>
              <a:t>Rgb</a:t>
            </a:r>
            <a:r>
              <a:rPr lang="zh-CN" altLang="en-US" dirty="0"/>
              <a:t>图片是上述两种信息的混合</a:t>
            </a:r>
            <a:endParaRPr lang="en-US" altLang="zh-CN" dirty="0"/>
          </a:p>
          <a:p>
            <a:pPr lvl="1"/>
            <a:r>
              <a:rPr lang="en-US" altLang="zh-CN" dirty="0"/>
              <a:t>Generator</a:t>
            </a:r>
          </a:p>
          <a:p>
            <a:pPr lvl="2"/>
            <a:r>
              <a:rPr lang="zh-CN" altLang="en-US" dirty="0"/>
              <a:t>编码时每层</a:t>
            </a:r>
            <a:r>
              <a:rPr lang="en-US" altLang="zh-CN" dirty="0" err="1"/>
              <a:t>concat</a:t>
            </a:r>
            <a:r>
              <a:rPr lang="zh-CN" altLang="en-US" dirty="0"/>
              <a:t>视角</a:t>
            </a:r>
            <a:endParaRPr lang="en-US" altLang="zh-CN" dirty="0"/>
          </a:p>
          <a:p>
            <a:pPr lvl="2"/>
            <a:r>
              <a:rPr lang="zh-CN" altLang="en-US" dirty="0"/>
              <a:t>解码时每层</a:t>
            </a:r>
            <a:r>
              <a:rPr lang="en-US" altLang="zh-CN" dirty="0" err="1"/>
              <a:t>concat</a:t>
            </a:r>
            <a:r>
              <a:rPr lang="zh-CN" altLang="en-US" dirty="0"/>
              <a:t>材质</a:t>
            </a:r>
            <a:endParaRPr lang="en-US" altLang="zh-CN" dirty="0"/>
          </a:p>
          <a:p>
            <a:pPr lvl="1"/>
            <a:r>
              <a:rPr lang="zh-CN" altLang="en-US" dirty="0"/>
              <a:t>超参数</a:t>
            </a:r>
            <a:endParaRPr lang="en-US" altLang="zh-CN" dirty="0"/>
          </a:p>
          <a:p>
            <a:pPr lvl="2"/>
            <a:r>
              <a:rPr lang="en-US" altLang="zh-CN" dirty="0" err="1"/>
              <a:t>vpdim</a:t>
            </a:r>
            <a:r>
              <a:rPr lang="en-US" altLang="zh-CN" dirty="0"/>
              <a:t>=2</a:t>
            </a:r>
          </a:p>
          <a:p>
            <a:pPr lvl="2"/>
            <a:r>
              <a:rPr lang="en-US" altLang="zh-CN" dirty="0"/>
              <a:t>texture=64</a:t>
            </a:r>
          </a:p>
          <a:p>
            <a:pPr lvl="2"/>
            <a:r>
              <a:rPr lang="en-US" altLang="zh-CN" dirty="0" err="1"/>
              <a:t>n_downsample</a:t>
            </a:r>
            <a:r>
              <a:rPr lang="en-US" altLang="zh-CN" dirty="0"/>
              <a:t>=2</a:t>
            </a:r>
            <a:endParaRPr lang="zh-CN" altLang="en-US" dirty="0"/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EC9EE15C-C11C-44B5-A146-579107D5D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101" y="1825625"/>
            <a:ext cx="4825699" cy="470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88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2821</TotalTime>
  <Words>638</Words>
  <Application>Microsoft Office PowerPoint</Application>
  <PresentationFormat>宽屏</PresentationFormat>
  <Paragraphs>145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进展汇报</vt:lpstr>
      <vt:lpstr>问题描述</vt:lpstr>
      <vt:lpstr>相关工作</vt:lpstr>
      <vt:lpstr>相关工作</vt:lpstr>
      <vt:lpstr>相关工作</vt:lpstr>
      <vt:lpstr>相关工作</vt:lpstr>
      <vt:lpstr>模型结构</vt:lpstr>
      <vt:lpstr>模型结构</vt:lpstr>
      <vt:lpstr>模型结构</vt:lpstr>
      <vt:lpstr>训练数据</vt:lpstr>
      <vt:lpstr>测试结果</vt:lpstr>
      <vt:lpstr>测试结果</vt:lpstr>
      <vt:lpstr>测试结果</vt:lpstr>
      <vt:lpstr>测试结果</vt:lpstr>
      <vt:lpstr>测试结果</vt:lpstr>
      <vt:lpstr>测试结果</vt:lpstr>
      <vt:lpstr>测试结果</vt:lpstr>
      <vt:lpstr>测试结果</vt:lpstr>
      <vt:lpstr>测试结果</vt:lpstr>
      <vt:lpstr>改进方向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hdj0803@qq.com</dc:creator>
  <cp:lastModifiedBy>hdj0803@qq.com</cp:lastModifiedBy>
  <cp:revision>33</cp:revision>
  <dcterms:created xsi:type="dcterms:W3CDTF">2020-02-25T06:31:36Z</dcterms:created>
  <dcterms:modified xsi:type="dcterms:W3CDTF">2020-02-28T05:29:50Z</dcterms:modified>
</cp:coreProperties>
</file>

<file path=docProps/thumbnail.jpeg>
</file>